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19" r:id="rId2"/>
    <p:sldId id="366" r:id="rId3"/>
    <p:sldId id="381" r:id="rId4"/>
    <p:sldId id="320" r:id="rId5"/>
    <p:sldId id="404" r:id="rId6"/>
    <p:sldId id="405" r:id="rId7"/>
    <p:sldId id="406" r:id="rId8"/>
    <p:sldId id="407" r:id="rId9"/>
    <p:sldId id="409" r:id="rId10"/>
    <p:sldId id="417" r:id="rId11"/>
    <p:sldId id="418" r:id="rId12"/>
    <p:sldId id="416" r:id="rId13"/>
    <p:sldId id="410" r:id="rId14"/>
    <p:sldId id="411" r:id="rId15"/>
    <p:sldId id="415" r:id="rId16"/>
    <p:sldId id="413" r:id="rId17"/>
    <p:sldId id="412" r:id="rId18"/>
    <p:sldId id="402" r:id="rId19"/>
    <p:sldId id="403" r:id="rId20"/>
    <p:sldId id="3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" lastIdx="1" clrIdx="0"/>
  <p:cmAuthor id="1" name="U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FFFF99"/>
    <a:srgbClr val="ECCAD1"/>
    <a:srgbClr val="E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81" autoAdjust="0"/>
  </p:normalViewPr>
  <p:slideViewPr>
    <p:cSldViewPr>
      <p:cViewPr varScale="1">
        <p:scale>
          <a:sx n="80" d="100"/>
          <a:sy n="80" d="100"/>
        </p:scale>
        <p:origin x="14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/>
              <a:t>Батьки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2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884875364725562E-2"/>
          <c:y val="0.10875352129346877"/>
          <c:w val="0.78927938318744306"/>
          <c:h val="0.64167692477649152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35E-466B-99AB-EB48AACC233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5E-466B-99AB-EB48AACC233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35E-466B-99AB-EB48AACC233D}"/>
              </c:ext>
            </c:extLst>
          </c:dPt>
          <c:dPt>
            <c:idx val="3"/>
            <c:bubble3D val="0"/>
            <c:spPr>
              <a:solidFill>
                <a:srgbClr val="ECCAD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5E-466B-99AB-EB48AACC2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114</c:v>
                </c:pt>
                <c:pt idx="1">
                  <c:v>62</c:v>
                </c:pt>
                <c:pt idx="2">
                  <c:v>38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E-466B-99AB-EB48AACC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2914887801935788E-2"/>
          <c:y val="0.74419884162267502"/>
          <c:w val="0.86708511219806417"/>
          <c:h val="0.24076908205698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/>
              <a:t>Середнє значення форм зворотного зв</a:t>
            </a:r>
            <a:r>
              <a:rPr lang="en-US" sz="2000" b="1" dirty="0"/>
              <a:t>”</a:t>
            </a:r>
            <a:r>
              <a:rPr lang="uk-UA" sz="2000" b="1" dirty="0" err="1"/>
              <a:t>язку</a:t>
            </a:r>
            <a:endParaRPr lang="uk-UA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742574955994104E-2"/>
          <c:y val="0.22874787137194705"/>
          <c:w val="0.91625742504400587"/>
          <c:h val="0.5215163930864733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0C-410B-B2DA-ED45429C9144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C0C-410B-B2DA-ED45429C9144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0C-410B-B2DA-ED45429C9144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C0C-410B-B2DA-ED45429C9144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C0C-410B-B2DA-ED45429C9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Від усіх вчителів</c:v>
                </c:pt>
                <c:pt idx="1">
                  <c:v>Від більшості вчителів</c:v>
                </c:pt>
                <c:pt idx="2">
                  <c:v>Від окремиз вчителів</c:v>
                </c:pt>
                <c:pt idx="3">
                  <c:v>У поодиноких випадках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C-410B-B2DA-ED45429C9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E5E1261-BF52-4192-9FF2-9A2673CA75D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4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843BDE1-624B-4528-9C2D-51EE6452FF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19E97-DDCD-4A6C-94B4-6567A68734DD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9C1B-84BB-4896-9D3F-B119104A0F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5402-B4AF-4A73-830E-8E98C37BB74A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42F8-CA24-4BC0-A615-B61B90FA83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F3295-32C4-45BB-99D4-1979DA02201E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D474-EF18-40C7-86A8-0E7DCA18785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5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8240713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259E3-CCFB-47D5-9D40-67D8999BF1E5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E4C5-9FBD-4396-BB91-AB9CECDBE8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3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5E9A7-A8B3-42AA-88F1-9A8459713119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3B581-8598-4F8D-858B-0DAAD17642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7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DFB282-BF28-4B6E-A545-EBF973140C8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1589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2002-DA1F-4D2C-AF28-785A0133ED73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3369-B906-4CCB-9330-C007C1D57A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4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CE169-E94F-4F40-9273-08BA0EFADBA7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14E8-B9BD-4104-95D8-707BA2E87F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B5A6F-0B23-4F07-845B-F793F18BC618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E240-9BC5-4B59-8E56-C904960BF2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4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5B8D-703C-4A21-8A34-E5C645810A4B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F381-799E-48D0-9E2F-466AA27E8A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69BAC-665B-488C-8300-6B8A5070B402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D632-7552-41DE-B207-52EAC7B6C79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9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57CDA-4AF3-4641-A10F-614D071C861A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C087-478D-443A-B9AF-7C489429B0D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1827-E4AC-447C-8087-72743775C1AD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C619-39F6-4F1D-923A-5E7D772D16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5DE0A-3595-4A33-AE62-5A5C49A87E98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49AC-64C1-4E38-9D8B-10EB20AFA3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5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63494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63497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8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9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0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1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2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3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4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5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3506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34" charset="0"/>
              </a:defRPr>
            </a:lvl1pPr>
          </a:lstStyle>
          <a:p>
            <a:fld id="{21E38682-24A6-4B26-9AB0-4A2D482F5E0D}" type="datetimeFigureOut">
              <a:rPr lang="ru-RU"/>
              <a:pPr/>
              <a:t>22.08.2025</a:t>
            </a:fld>
            <a:endParaRPr lang="ru-RU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5EE1616-79B7-4EC3-9345-07CFE33DA3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3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8A73-AFFF-4B6E-9FB5-E299BF58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uk-UA" dirty="0"/>
            </a:br>
            <a:r>
              <a:rPr lang="uk-UA" b="1" dirty="0"/>
              <a:t>Самоаналіз Ліцею № 289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71BC6B-62DA-4ACC-89F8-C0D5E202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400" b="1" dirty="0"/>
              <a:t>Напрям 3</a:t>
            </a:r>
          </a:p>
          <a:p>
            <a:pPr algn="ctr"/>
            <a:r>
              <a:rPr lang="uk-UA" sz="4400" b="1" dirty="0"/>
              <a:t> «Педагогічна діяльність педагогічних працівників закладу освіти»</a:t>
            </a:r>
          </a:p>
          <a:p>
            <a:pPr algn="r"/>
            <a:r>
              <a:rPr lang="uk-UA" sz="2400" b="1" dirty="0"/>
              <a:t>12.06.2025</a:t>
            </a:r>
          </a:p>
        </p:txBody>
      </p:sp>
    </p:spTree>
    <p:extLst>
      <p:ext uri="{BB962C8B-B14F-4D97-AF65-F5344CB8AC3E}">
        <p14:creationId xmlns:p14="http://schemas.microsoft.com/office/powerpoint/2010/main" val="38862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74F1C-33B5-4589-B871-DEAE49F1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Умови праці</a:t>
            </a:r>
          </a:p>
        </p:txBody>
      </p:sp>
      <p:pic>
        <p:nvPicPr>
          <p:cNvPr id="11266" name="Picture 2" descr="Діаграма відповідей у Формах. Назва запитання:   Ви задоволені умовами праці у закладі?  . Кількість відповідей: 46 відповідей.">
            <a:extLst>
              <a:ext uri="{FF2B5EF4-FFF2-40B4-BE49-F238E27FC236}">
                <a16:creationId xmlns:a16="http://schemas.microsoft.com/office/drawing/2014/main" id="{F3FDA361-FA0B-4345-8F7D-33228083B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" y="1916832"/>
            <a:ext cx="8378260" cy="39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5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1505B-608F-4207-88D7-049BBD7B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Психологічний клімат</a:t>
            </a:r>
          </a:p>
        </p:txBody>
      </p:sp>
      <p:pic>
        <p:nvPicPr>
          <p:cNvPr id="12290" name="Picture 2" descr="Діаграма відповідей у Формах. Назва запитання:   Психологічний клімат закладу освіти сприяє співпраці педагогів?  . Кількість відповідей: 46 відповідей.">
            <a:extLst>
              <a:ext uri="{FF2B5EF4-FFF2-40B4-BE49-F238E27FC236}">
                <a16:creationId xmlns:a16="http://schemas.microsoft.com/office/drawing/2014/main" id="{A643F989-90BA-4C54-B64C-0A9D1766A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" y="1916832"/>
            <a:ext cx="8349229" cy="39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3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49627-4536-42D7-B6CC-A5FC8A24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Педагогічний досвід</a:t>
            </a:r>
          </a:p>
        </p:txBody>
      </p:sp>
      <p:pic>
        <p:nvPicPr>
          <p:cNvPr id="10242" name="Picture 2" descr="Діаграма відповідей у Формах. Назва запитання:   Вкажіть, у який спосіб Ви поширюєте власний педагогічний досвід?  . Кількість відповідей: 45 відповідей.">
            <a:extLst>
              <a:ext uri="{FF2B5EF4-FFF2-40B4-BE49-F238E27FC236}">
                <a16:creationId xmlns:a16="http://schemas.microsoft.com/office/drawing/2014/main" id="{9F88B35B-B1AC-4006-83B0-B8F11C063E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" y="1844824"/>
            <a:ext cx="9000800" cy="42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C9D810-F41A-43A0-B164-C3852F09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Педагогічна діяльність</a:t>
            </a:r>
            <a:br>
              <a:rPr lang="uk-UA" dirty="0"/>
            </a:br>
            <a:r>
              <a:rPr lang="uk-UA" dirty="0"/>
              <a:t>Розроблення КТП</a:t>
            </a:r>
          </a:p>
        </p:txBody>
      </p:sp>
      <p:pic>
        <p:nvPicPr>
          <p:cNvPr id="6146" name="Picture 2" descr="Діаграма відповідей у Формах. Назва запитання:   Які джерела/ресурси Ви використовуєте під час розроблення ка лендарно-тематичного планування? (можна обрати кілька варіантів відповідей)  . Кількість відповідей: 46 відповідей.">
            <a:extLst>
              <a:ext uri="{FF2B5EF4-FFF2-40B4-BE49-F238E27FC236}">
                <a16:creationId xmlns:a16="http://schemas.microsoft.com/office/drawing/2014/main" id="{65D682AE-D85B-457F-A673-F86841D45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5" y="2063646"/>
            <a:ext cx="8071005" cy="41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1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B714E-0FCF-4348-A92D-3CD1C7C7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оцінювання для учнів</a:t>
            </a:r>
          </a:p>
        </p:txBody>
      </p:sp>
      <p:pic>
        <p:nvPicPr>
          <p:cNvPr id="8194" name="Picture 2" descr="Діаграма відповідей у Формах. Назва запитання:   Як здобувачі освіти дізнаються про критерії, за якими Ви оцінюєте їхні навчальні досягнення? (можна обрати кілька варіантів відповідей)  . Кількість відповідей: 46 відповідей.">
            <a:extLst>
              <a:ext uri="{FF2B5EF4-FFF2-40B4-BE49-F238E27FC236}">
                <a16:creationId xmlns:a16="http://schemas.microsoft.com/office/drawing/2014/main" id="{5EF48078-D96E-46EF-B76B-26322DCB6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5" y="2063646"/>
            <a:ext cx="8071005" cy="41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4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C43EF-4A31-4FFC-8E3B-F08D2284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Академічна </a:t>
            </a:r>
            <a:r>
              <a:rPr lang="uk-UA" dirty="0" err="1"/>
              <a:t>доброчесніть</a:t>
            </a:r>
            <a:r>
              <a:rPr lang="uk-UA" dirty="0"/>
              <a:t> учнів</a:t>
            </a:r>
          </a:p>
        </p:txBody>
      </p:sp>
      <p:pic>
        <p:nvPicPr>
          <p:cNvPr id="9218" name="Picture 2" descr="Діаграма відповідей у Формах. Назва запитання:   Що Ви робите для того, щоб запобігати випадкам порушень академіч ної доброчесності серед здобувачів освіти (списування, плагіат, фаль сифікація тощо)? (можна обрати кілька варіантів відповідей)  . Кількість відповідей: 45 відповідей.">
            <a:extLst>
              <a:ext uri="{FF2B5EF4-FFF2-40B4-BE49-F238E27FC236}">
                <a16:creationId xmlns:a16="http://schemas.microsoft.com/office/drawing/2014/main" id="{DA061698-64D9-47C2-A7CD-D5E589A92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646"/>
            <a:ext cx="7772400" cy="39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8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590AF-ECD6-494C-A7A8-31E56388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Академічна доброчесність учителів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8307D80-088F-4DA1-99E4-53DB0C3FF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64" y="1586480"/>
            <a:ext cx="7734123" cy="4938864"/>
          </a:xfrm>
        </p:spPr>
      </p:pic>
    </p:spTree>
    <p:extLst>
      <p:ext uri="{BB962C8B-B14F-4D97-AF65-F5344CB8AC3E}">
        <p14:creationId xmlns:p14="http://schemas.microsoft.com/office/powerpoint/2010/main" val="306620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ACA86-DAA0-47F1-A320-8199FF7F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Педагогічна діяльність</a:t>
            </a:r>
            <a:br>
              <a:rPr lang="uk-UA" dirty="0"/>
            </a:br>
            <a:r>
              <a:rPr lang="uk-UA" dirty="0"/>
              <a:t>Критерії оцінювання</a:t>
            </a:r>
          </a:p>
        </p:txBody>
      </p:sp>
      <p:pic>
        <p:nvPicPr>
          <p:cNvPr id="7170" name="Picture 2" descr="Діаграма відповідей у Формах. Назва запитання:   Які критерії оцінювання Ви використовуєте для предмета (предметів), які викладаєте?  . Кількість відповідей: 44 відповіді.">
            <a:extLst>
              <a:ext uri="{FF2B5EF4-FFF2-40B4-BE49-F238E27FC236}">
                <a16:creationId xmlns:a16="http://schemas.microsoft.com/office/drawing/2014/main" id="{5F1F65F6-4B2F-42B5-9E72-38F718469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3423"/>
            <a:ext cx="7772400" cy="32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4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747001" cy="1143000"/>
          </a:xfrm>
        </p:spPr>
        <p:txBody>
          <a:bodyPr/>
          <a:lstStyle/>
          <a:p>
            <a:r>
              <a:rPr lang="ru-RU" sz="4000" dirty="0"/>
              <a:t>Педагоги закладу </a:t>
            </a:r>
            <a:r>
              <a:rPr lang="ru-RU" sz="4000" dirty="0" err="1"/>
              <a:t>освіти</a:t>
            </a:r>
            <a:r>
              <a:rPr lang="ru-RU" sz="4000" dirty="0"/>
              <a:t> </a:t>
            </a:r>
            <a:r>
              <a:rPr lang="ru-RU" sz="4000" dirty="0" err="1"/>
              <a:t>забезпечують</a:t>
            </a:r>
            <a:r>
              <a:rPr lang="ru-RU" sz="4000" dirty="0"/>
              <a:t> </a:t>
            </a:r>
            <a:r>
              <a:rPr lang="ru-RU" sz="4000" dirty="0" err="1"/>
              <a:t>зворотній</a:t>
            </a:r>
            <a:r>
              <a:rPr lang="ru-RU" sz="4000" dirty="0"/>
              <a:t> </a:t>
            </a:r>
            <a:r>
              <a:rPr lang="ru-RU" sz="4000" dirty="0" err="1"/>
              <a:t>зв’язок</a:t>
            </a:r>
            <a:r>
              <a:rPr lang="ru-RU" sz="4000" dirty="0"/>
              <a:t>?</a:t>
            </a:r>
            <a:endParaRPr lang="uk-UA" sz="40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3222322"/>
              </p:ext>
            </p:extLst>
          </p:nvPr>
        </p:nvGraphicFramePr>
        <p:xfrm>
          <a:off x="683568" y="1600200"/>
          <a:ext cx="8208912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36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95537" y="45720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>
                <a:solidFill>
                  <a:srgbClr val="202124"/>
                </a:solidFill>
                <a:latin typeface="Google Sans"/>
              </a:rPr>
              <a:t>В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яких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формах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учні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отримують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зворотний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зв’язок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від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sz="3200" b="0" dirty="0" err="1">
                <a:solidFill>
                  <a:srgbClr val="202124"/>
                </a:solidFill>
                <a:latin typeface="Google Sans"/>
              </a:rPr>
              <a:t>учителів</a:t>
            </a:r>
            <a:r>
              <a:rPr lang="ru-RU" sz="3200" b="0" dirty="0">
                <a:solidFill>
                  <a:srgbClr val="202124"/>
                </a:solidFill>
                <a:latin typeface="Google Sans"/>
              </a:rPr>
              <a:t> ?</a:t>
            </a:r>
            <a:endParaRPr lang="uk-UA" sz="3200" b="0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sz="half" idx="2"/>
          </p:nvPr>
        </p:nvSpPr>
        <p:spPr>
          <a:xfrm>
            <a:off x="395537" y="1981200"/>
            <a:ext cx="8062663" cy="4114800"/>
          </a:xfrm>
        </p:spPr>
        <p:txBody>
          <a:bodyPr/>
          <a:lstStyle/>
          <a:p>
            <a:r>
              <a:rPr lang="uk-UA" sz="2400" dirty="0"/>
              <a:t>Аргументація оцінок від  учителів </a:t>
            </a:r>
          </a:p>
          <a:p>
            <a:r>
              <a:rPr lang="uk-UA" sz="2400" dirty="0"/>
              <a:t>Аналіз допущених помилок</a:t>
            </a:r>
          </a:p>
          <a:p>
            <a:r>
              <a:rPr lang="uk-UA" sz="2400" dirty="0"/>
              <a:t>Визначення шляхів покращення результатів навчання</a:t>
            </a:r>
          </a:p>
          <a:p>
            <a:r>
              <a:rPr lang="uk-UA" sz="2400" dirty="0"/>
              <a:t>Заохочення до подальшого навчання</a:t>
            </a:r>
          </a:p>
        </p:txBody>
      </p:sp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753601326"/>
              </p:ext>
            </p:extLst>
          </p:nvPr>
        </p:nvGraphicFramePr>
        <p:xfrm>
          <a:off x="1043608" y="3789039"/>
          <a:ext cx="6576392" cy="28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6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71600" y="776685"/>
            <a:ext cx="7772400" cy="1500187"/>
          </a:xfrm>
        </p:spPr>
        <p:txBody>
          <a:bodyPr/>
          <a:lstStyle/>
          <a:p>
            <a:pPr algn="r"/>
            <a:r>
              <a:rPr lang="uk-UA" sz="2400" b="1" i="1" dirty="0"/>
              <a:t>Справжній педагогічній творчості властиві</a:t>
            </a:r>
            <a:br>
              <a:rPr lang="uk-UA" sz="2400" b="1" dirty="0"/>
            </a:br>
            <a:r>
              <a:rPr lang="uk-UA" sz="2400" b="1" i="1" dirty="0"/>
              <a:t>риси дослідження, творчого узагальнення своєї праці</a:t>
            </a:r>
            <a:r>
              <a:rPr lang="uk-UA" i="1" dirty="0"/>
              <a:t>.</a:t>
            </a:r>
            <a:br>
              <a:rPr lang="uk-UA" dirty="0"/>
            </a:br>
            <a:r>
              <a:rPr lang="uk-UA" dirty="0"/>
              <a:t>В. Сухомлинський</a:t>
            </a: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83568" y="1844824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Нова школа чекає нового вчителя, який має високу фахову кваліфікацію та професійну культуру, здатний об'єктивно осмислювати педагогічні явища й факти, критично оцінювати й творчо сприймати педагогічну дійсність. </a:t>
            </a:r>
          </a:p>
          <a:p>
            <a:pPr algn="just"/>
            <a:r>
              <a:rPr lang="uk-UA" sz="2800" dirty="0"/>
              <a:t>Високі вимоги до сучасного педагога зумовлені об’єктивними потребами суспільства, новими завданнями, які ставить перед нами життя.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09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3568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B0E47-4615-4C8F-AED6-C5E8C511D93B}"/>
              </a:ext>
            </a:extLst>
          </p:cNvPr>
          <p:cNvSpPr txBox="1"/>
          <p:nvPr/>
        </p:nvSpPr>
        <p:spPr>
          <a:xfrm>
            <a:off x="539552" y="1952177"/>
            <a:ext cx="9001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Педагогічна діяльність у закладі демонструє системність, фаховість і поступ до підвищення якості освіти. Робота з планування, організації освітнього процесу, впровадження інновацій та налагодження партнерської взаємодії перебуває на належному рівні. Разом з тим виявлено зони розвитку, які потребують уваги у подальшому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27BCB-0A8F-4BE4-BEAD-E7602661B2EC}"/>
              </a:ext>
            </a:extLst>
          </p:cNvPr>
          <p:cNvSpPr txBox="1"/>
          <p:nvPr/>
        </p:nvSpPr>
        <p:spPr>
          <a:xfrm>
            <a:off x="2339752" y="836712"/>
            <a:ext cx="4772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0" dirty="0">
                <a:latin typeface="+mj-lt"/>
              </a:rPr>
              <a:t>В</a:t>
            </a:r>
            <a:r>
              <a:rPr kumimoji="0" lang="uk-U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ИСНОВОК</a:t>
            </a:r>
          </a:p>
        </p:txBody>
      </p:sp>
    </p:spTree>
    <p:extLst>
      <p:ext uri="{BB962C8B-B14F-4D97-AF65-F5344CB8AC3E}">
        <p14:creationId xmlns:p14="http://schemas.microsoft.com/office/powerpoint/2010/main" val="19544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ілка вниз 4"/>
          <p:cNvSpPr/>
          <p:nvPr/>
        </p:nvSpPr>
        <p:spPr>
          <a:xfrm rot="16200000">
            <a:off x="2288411" y="4848493"/>
            <a:ext cx="1289931" cy="248339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dirty="0"/>
              <a:t>результат</a:t>
            </a:r>
          </a:p>
        </p:txBody>
      </p:sp>
      <p:sp>
        <p:nvSpPr>
          <p:cNvPr id="7" name="Овал 6"/>
          <p:cNvSpPr/>
          <p:nvPr/>
        </p:nvSpPr>
        <p:spPr>
          <a:xfrm>
            <a:off x="5796136" y="5157192"/>
            <a:ext cx="2376369" cy="1447125"/>
          </a:xfrm>
          <a:prstGeom prst="ellipse">
            <a:avLst/>
          </a:prstGeom>
          <a:solidFill>
            <a:srgbClr val="ECCAD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учень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0BFC7-8D68-4AFD-AA8A-BA6ADBCF27A7}"/>
              </a:ext>
            </a:extLst>
          </p:cNvPr>
          <p:cNvSpPr txBox="1"/>
          <p:nvPr/>
        </p:nvSpPr>
        <p:spPr>
          <a:xfrm>
            <a:off x="647564" y="1603977"/>
            <a:ext cx="7848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Саме від його професійної підготовки, кваліфікації творчої майстерності залежить організація навчання, ефективність кожного уроку. Чим </a:t>
            </a:r>
            <a:r>
              <a:rPr lang="uk-UA" sz="2800" u="sng" dirty="0"/>
              <a:t>більше</a:t>
            </a:r>
            <a:r>
              <a:rPr lang="uk-UA" sz="2800" dirty="0"/>
              <a:t> ми розвиваємо й удосконалюємо себе, чим повніше реалізуємо свої можливості, тим цікавішими стаємо для своїх вихованців, тим вагомішим стає наш внесок у спільну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3984666947"/>
      </p:ext>
    </p:extLst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9032032" cy="1619672"/>
          </a:xfrm>
        </p:spPr>
        <p:txBody>
          <a:bodyPr/>
          <a:lstStyle/>
          <a:p>
            <a:pPr eaLnBrk="1" hangingPunct="1"/>
            <a:br>
              <a:rPr lang="ru-RU" sz="36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Діаграма відповідей у Формах. Назва запитання:   Дата анкетування  . Кількість відповідей: 44 відповіді.">
            <a:extLst>
              <a:ext uri="{FF2B5EF4-FFF2-40B4-BE49-F238E27FC236}">
                <a16:creationId xmlns:a16="http://schemas.microsoft.com/office/drawing/2014/main" id="{FE3CC765-997A-47B3-B7E4-4384E88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" y="2492896"/>
            <a:ext cx="8318608" cy="41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2042F-34E3-4B06-8A68-8E8588DC4419}"/>
              </a:ext>
            </a:extLst>
          </p:cNvPr>
          <p:cNvSpPr txBox="1"/>
          <p:nvPr/>
        </p:nvSpPr>
        <p:spPr>
          <a:xfrm>
            <a:off x="2339752" y="833078"/>
            <a:ext cx="4676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Кількість</a:t>
            </a:r>
            <a:r>
              <a:rPr kumimoji="0" lang="uk-UA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опитаних:</a:t>
            </a:r>
            <a:endParaRPr kumimoji="0" lang="uk-UA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338CE-161A-46E9-8DB5-F20A42AC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Кількісний показник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D297255-27E1-4681-98A5-5B5F7197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16136"/>
            <a:ext cx="7772400" cy="3644927"/>
          </a:xfrm>
        </p:spPr>
      </p:pic>
    </p:spTree>
    <p:extLst>
      <p:ext uri="{BB962C8B-B14F-4D97-AF65-F5344CB8AC3E}">
        <p14:creationId xmlns:p14="http://schemas.microsoft.com/office/powerpoint/2010/main" val="40178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4ED5F-5E8B-4760-8FE3-CDBE5FD6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Професійне зростання педагогів</a:t>
            </a:r>
          </a:p>
        </p:txBody>
      </p:sp>
      <p:pic>
        <p:nvPicPr>
          <p:cNvPr id="2050" name="Picture 2" descr="Діаграма відповідей у Формах. Назва запитання:  Яку тематику для професійного зростання Ви обирали упродовж ос танніх 5 років? (можна обрати кілька варіантів відповідей)  . Кількість відповідей: 46 відповідей.">
            <a:extLst>
              <a:ext uri="{FF2B5EF4-FFF2-40B4-BE49-F238E27FC236}">
                <a16:creationId xmlns:a16="http://schemas.microsoft.com/office/drawing/2014/main" id="{955AEFB3-8C44-4A29-9633-C1F8CF60D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8" y="1981200"/>
            <a:ext cx="8082101" cy="43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41F4B-D170-4A8B-8175-290F208C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підвищення кваліфікації</a:t>
            </a:r>
          </a:p>
        </p:txBody>
      </p:sp>
      <p:pic>
        <p:nvPicPr>
          <p:cNvPr id="3074" name="Picture 2" descr="Діаграма відповідей у Формах. Назва запитання:   За якими формами відбувалося підвищення Вашої професійної квалі фікації? (можна обрати кілька варіантів відповідей)  . Кількість відповідей: 46 відповідей.">
            <a:extLst>
              <a:ext uri="{FF2B5EF4-FFF2-40B4-BE49-F238E27FC236}">
                <a16:creationId xmlns:a16="http://schemas.microsoft.com/office/drawing/2014/main" id="{B0F58674-EE29-495B-98EB-1290C7642C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5" y="1844824"/>
            <a:ext cx="8202985" cy="41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6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A08B2-5A1D-4AC7-9B1B-54168286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Умови постійного підвищення кваліфікації</a:t>
            </a:r>
          </a:p>
        </p:txBody>
      </p:sp>
      <p:pic>
        <p:nvPicPr>
          <p:cNvPr id="4098" name="Picture 2" descr="Діаграма відповідей у Формах. Назва запитання:   У закладі освіти створено умови для постійного підвищення кваліфі кації педагогів, їхньої чергової та позачергової атестації, добровільної сертифікації тощо?  . Кількість відповідей: 46 відповідей.">
            <a:extLst>
              <a:ext uri="{FF2B5EF4-FFF2-40B4-BE49-F238E27FC236}">
                <a16:creationId xmlns:a16="http://schemas.microsoft.com/office/drawing/2014/main" id="{44C9ED66-C19B-41AA-9783-77A482ACB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3" y="1916832"/>
            <a:ext cx="8564316" cy="38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0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7251-E732-423F-B6FF-4E2143CA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Умови постійного підвищення кваліфікації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CB5EECA-050A-4CC8-86D5-41A8AD12E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64094"/>
            <a:ext cx="7772400" cy="39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5748"/>
      </p:ext>
    </p:extLst>
  </p:cSld>
  <p:clrMapOvr>
    <a:masterClrMapping/>
  </p:clrMapOvr>
</p:sld>
</file>

<file path=ppt/theme/theme1.xml><?xml version="1.0" encoding="utf-8"?>
<a:theme xmlns:a="http://schemas.openxmlformats.org/drawingml/2006/main" name="пюанрю">
  <a:themeElements>
    <a:clrScheme name="пюанрю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FFBE7D"/>
      </a:hlink>
      <a:folHlink>
        <a:srgbClr val="B2B2B2"/>
      </a:folHlink>
    </a:clrScheme>
    <a:fontScheme name="пюанр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юанрю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юанрю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2102</TotalTime>
  <Words>268</Words>
  <Application>Microsoft Office PowerPoint</Application>
  <PresentationFormat>Екран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Google Sans</vt:lpstr>
      <vt:lpstr>Times New Roman</vt:lpstr>
      <vt:lpstr>пюанрю</vt:lpstr>
      <vt:lpstr> Самоаналіз Ліцею № 289 </vt:lpstr>
      <vt:lpstr>Презентація PowerPoint</vt:lpstr>
      <vt:lpstr>Презентація PowerPoint</vt:lpstr>
      <vt:lpstr> </vt:lpstr>
      <vt:lpstr>Кількісний показник</vt:lpstr>
      <vt:lpstr>Професійне зростання педагогів</vt:lpstr>
      <vt:lpstr>Форми підвищення кваліфікації</vt:lpstr>
      <vt:lpstr>Умови постійного підвищення кваліфікації</vt:lpstr>
      <vt:lpstr>Умови постійного підвищення кваліфікації</vt:lpstr>
      <vt:lpstr>Умови праці</vt:lpstr>
      <vt:lpstr>Психологічний клімат</vt:lpstr>
      <vt:lpstr>Педагогічний досвід</vt:lpstr>
      <vt:lpstr>Педагогічна діяльність Розроблення КТП</vt:lpstr>
      <vt:lpstr>Критерії оцінювання для учнів</vt:lpstr>
      <vt:lpstr>Академічна доброчесніть учнів</vt:lpstr>
      <vt:lpstr>Академічна доброчесність учителів</vt:lpstr>
      <vt:lpstr>Педагогічна діяльність Критерії оцінювання</vt:lpstr>
      <vt:lpstr>Педагоги закладу освіти забезпечують зворотній зв’язок?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портфолио педагога</dc:title>
  <dc:creator>Елена Рыльцева</dc:creator>
  <cp:lastModifiedBy>rfgf fufgf</cp:lastModifiedBy>
  <cp:revision>135</cp:revision>
  <dcterms:created xsi:type="dcterms:W3CDTF">2006-10-16T11:38:20Z</dcterms:created>
  <dcterms:modified xsi:type="dcterms:W3CDTF">2025-08-22T07:48:21Z</dcterms:modified>
</cp:coreProperties>
</file>